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80" r:id="rId6"/>
    <p:sldId id="291" r:id="rId7"/>
    <p:sldId id="292" r:id="rId8"/>
    <p:sldId id="289" r:id="rId9"/>
    <p:sldId id="281" r:id="rId10"/>
    <p:sldId id="293" r:id="rId11"/>
    <p:sldId id="294" r:id="rId12"/>
    <p:sldId id="290" r:id="rId13"/>
    <p:sldId id="283" r:id="rId14"/>
    <p:sldId id="296" r:id="rId15"/>
    <p:sldId id="297" r:id="rId16"/>
    <p:sldId id="298" r:id="rId17"/>
    <p:sldId id="299" r:id="rId18"/>
    <p:sldId id="300" r:id="rId19"/>
    <p:sldId id="301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AD8"/>
    <a:srgbClr val="8DC3E8"/>
    <a:srgbClr val="762482"/>
    <a:srgbClr val="670874"/>
    <a:srgbClr val="7A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89"/>
  </p:normalViewPr>
  <p:slideViewPr>
    <p:cSldViewPr snapToGrid="0" snapToObjects="1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5DA42-8BB6-44AB-805F-057F4B908148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CFAEE-E39A-4F42-A8C5-B64BC3C28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Label “difficult to machine”, different, not necessarily difficult, evaluate differences, material properties, how nickel interacts with a cutting edge, cutting forces, chip </a:t>
            </a:r>
          </a:p>
          <a:p>
            <a:r>
              <a:rPr lang="en-US" altLang="zh-CN"/>
              <a:t>morphology, surface integrity, deform due to strain, stress appears in the structure, shows a tendancy to harden,experimental investigation, expensive and time-consuming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59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3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4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1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98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0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Investigate mechanical and thermal variables related to surface integrity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6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Investigate mechanical and thermal variables related to surface integrity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4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Investigate mechanical and thermal variables related to surface integrity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0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97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3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4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89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/>
              <a:t>J–C material constitutive model for Inconel 718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CFAEE-E39A-4F42-A8C5-B64BC3C28D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85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EC61-6A66-496C-A6F2-0DB232B28DE1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8B41-28F7-4463-BAE6-12EB6F294F85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49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A07C7-E78E-469B-AD75-387E4D6692C6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56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B189-2F99-4D35-AC59-6970A7B07155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34544" y="47625"/>
            <a:ext cx="2743200" cy="365125"/>
          </a:xfrm>
        </p:spPr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2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DFC6-4932-4BEE-AA66-B130A4F519D0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00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A278-E621-4022-B7CD-87458A394AA7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59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CCC8-3EDA-41D4-877D-02617B1E115F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3A3D-1A3E-4176-973E-67C5910BD895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630E-E0FD-4B09-B355-872C31F6CE7F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04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193C-F778-464D-8029-28376E889C54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1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1259-E3A9-4188-BA26-3B0B5E890B5E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3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88BB-930E-4AE5-BF1B-F2000D85F3D2}" type="datetime1">
              <a:rPr kumimoji="1" lang="zh-CN" altLang="en-US" smtClean="0"/>
              <a:t>2023/1/30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581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0216-F271-254B-B729-F94C5AF07B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31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B000F0C-D3EA-4AFE-8B83-AE92CC603E67}"/>
              </a:ext>
            </a:extLst>
          </p:cNvPr>
          <p:cNvSpPr txBox="1"/>
          <p:nvPr/>
        </p:nvSpPr>
        <p:spPr>
          <a:xfrm>
            <a:off x="783624" y="1894505"/>
            <a:ext cx="10798021" cy="255454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Thermomechanical simulation</a:t>
            </a:r>
          </a:p>
          <a:p>
            <a:pPr algn="ctr"/>
            <a:r>
              <a:rPr lang="en-US" altLang="zh-CN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of Nickel-based Super Alloy(Inconel 718) </a:t>
            </a:r>
          </a:p>
          <a:p>
            <a:pPr algn="ctr"/>
            <a:r>
              <a:rPr lang="en-US" altLang="zh-CN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using Abaqus</a:t>
            </a:r>
          </a:p>
          <a:p>
            <a:endParaRPr lang="zh-CN" altLang="en-US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00389-9B75-40FC-B679-06881587467B}"/>
              </a:ext>
            </a:extLst>
          </p:cNvPr>
          <p:cNvSpPr txBox="1"/>
          <p:nvPr/>
        </p:nvSpPr>
        <p:spPr>
          <a:xfrm>
            <a:off x="4665205" y="4280513"/>
            <a:ext cx="2453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Final report</a:t>
            </a:r>
            <a:endPara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67052" y="5686034"/>
            <a:ext cx="3522013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朱镇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January 3,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6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4344857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Workpiece properties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1660503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CEE4A-25DB-BF3E-501C-7811AF5C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208E00-6F0D-B36D-7332-DEECF06BB849}"/>
              </a:ext>
            </a:extLst>
          </p:cNvPr>
          <p:cNvSpPr txBox="1"/>
          <p:nvPr/>
        </p:nvSpPr>
        <p:spPr>
          <a:xfrm>
            <a:off x="462931" y="1092924"/>
            <a:ext cx="4689913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1.3 Workpiece mechanical properties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3F994F-5807-49D8-B45E-F5D71204C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26"/>
          <a:stretch/>
        </p:blipFill>
        <p:spPr>
          <a:xfrm>
            <a:off x="1094715" y="3891940"/>
            <a:ext cx="6056548" cy="10361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4C81E9-720B-112A-2A11-EB3301F02477}"/>
              </a:ext>
            </a:extLst>
          </p:cNvPr>
          <p:cNvSpPr txBox="1"/>
          <p:nvPr/>
        </p:nvSpPr>
        <p:spPr>
          <a:xfrm>
            <a:off x="840391" y="3404682"/>
            <a:ext cx="1275115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Plastic: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C6599-52AF-5A3E-B342-61E2BD385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0" r="25424" b="13471"/>
          <a:stretch/>
        </p:blipFill>
        <p:spPr>
          <a:xfrm>
            <a:off x="1705154" y="2025083"/>
            <a:ext cx="2703790" cy="1128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42A85B-082F-16EE-1332-65A579E347A2}"/>
              </a:ext>
            </a:extLst>
          </p:cNvPr>
          <p:cNvSpPr txBox="1"/>
          <p:nvPr/>
        </p:nvSpPr>
        <p:spPr>
          <a:xfrm>
            <a:off x="867110" y="1576500"/>
            <a:ext cx="1275115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Elastic: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A7303-B6C7-502F-C1AF-BB9A50350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49" t="1" r="37683" b="9569"/>
          <a:stretch/>
        </p:blipFill>
        <p:spPr>
          <a:xfrm>
            <a:off x="2356269" y="5311149"/>
            <a:ext cx="1533887" cy="9864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7A25AC0-2FF3-C2BC-C769-47DF5BBF01BB}"/>
              </a:ext>
            </a:extLst>
          </p:cNvPr>
          <p:cNvGrpSpPr/>
          <p:nvPr/>
        </p:nvGrpSpPr>
        <p:grpSpPr>
          <a:xfrm>
            <a:off x="5258625" y="5110366"/>
            <a:ext cx="6092984" cy="1147386"/>
            <a:chOff x="2148908" y="4425418"/>
            <a:chExt cx="6092984" cy="114738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C49F50C-A253-E729-E555-34C05400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8908" y="4425418"/>
              <a:ext cx="6092984" cy="75737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93D7ED8-0396-E6AA-B68F-CCA7A825AF5D}"/>
                </a:ext>
              </a:extLst>
            </p:cNvPr>
            <p:cNvSpPr txBox="1"/>
            <p:nvPr/>
          </p:nvSpPr>
          <p:spPr>
            <a:xfrm>
              <a:off x="2299967" y="5201456"/>
              <a:ext cx="29387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Stress triaxiality on fracture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52CD23-4CC5-8E2D-19A4-A252742E9B20}"/>
                </a:ext>
              </a:extLst>
            </p:cNvPr>
            <p:cNvSpPr txBox="1"/>
            <p:nvPr/>
          </p:nvSpPr>
          <p:spPr>
            <a:xfrm>
              <a:off x="5046453" y="5203472"/>
              <a:ext cx="13198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Strain rate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AF1F0B2-1719-6668-56C2-6147B6FC6B5E}"/>
                </a:ext>
              </a:extLst>
            </p:cNvPr>
            <p:cNvSpPr txBox="1"/>
            <p:nvPr/>
          </p:nvSpPr>
          <p:spPr>
            <a:xfrm>
              <a:off x="6673488" y="5203472"/>
              <a:ext cx="1474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Temperature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35F44D1-6557-B41B-D986-5192EC970A13}"/>
                </a:ext>
              </a:extLst>
            </p:cNvPr>
            <p:cNvSpPr/>
            <p:nvPr/>
          </p:nvSpPr>
          <p:spPr>
            <a:xfrm>
              <a:off x="2757083" y="4666891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135457-3AF4-3377-1885-E272158D1EA3}"/>
                </a:ext>
              </a:extLst>
            </p:cNvPr>
            <p:cNvSpPr/>
            <p:nvPr/>
          </p:nvSpPr>
          <p:spPr>
            <a:xfrm>
              <a:off x="3145355" y="464413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F39535-FDB8-6527-2541-74D4295E0C29}"/>
                </a:ext>
              </a:extLst>
            </p:cNvPr>
            <p:cNvSpPr/>
            <p:nvPr/>
          </p:nvSpPr>
          <p:spPr>
            <a:xfrm>
              <a:off x="3970512" y="4644137"/>
              <a:ext cx="236876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33F7A23-3102-F3C8-5587-5C8ACAEB505F}"/>
                </a:ext>
              </a:extLst>
            </p:cNvPr>
            <p:cNvSpPr/>
            <p:nvPr/>
          </p:nvSpPr>
          <p:spPr>
            <a:xfrm>
              <a:off x="5273411" y="464413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8FDB6B9-5288-2496-DE27-B14B2FDAA0D3}"/>
                </a:ext>
              </a:extLst>
            </p:cNvPr>
            <p:cNvSpPr/>
            <p:nvPr/>
          </p:nvSpPr>
          <p:spPr>
            <a:xfrm>
              <a:off x="6802160" y="4666891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B9AEA-0776-F394-9A00-AB863073870A}"/>
              </a:ext>
            </a:extLst>
          </p:cNvPr>
          <p:cNvSpPr txBox="1"/>
          <p:nvPr/>
        </p:nvSpPr>
        <p:spPr>
          <a:xfrm>
            <a:off x="840391" y="4878857"/>
            <a:ext cx="2690816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Material seperation: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0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6144902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Tool and contact properties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1660503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CEE4A-25DB-BF3E-501C-7811AF5C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208E00-6F0D-B36D-7332-DEECF06BB849}"/>
              </a:ext>
            </a:extLst>
          </p:cNvPr>
          <p:cNvSpPr txBox="1"/>
          <p:nvPr/>
        </p:nvSpPr>
        <p:spPr>
          <a:xfrm>
            <a:off x="462931" y="1092924"/>
            <a:ext cx="4689913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2.1 Tool dimension: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8A44BCA-B673-8C09-5EE0-F43A03A2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5" r="13481" b="19918"/>
          <a:stretch/>
        </p:blipFill>
        <p:spPr>
          <a:xfrm>
            <a:off x="1542681" y="1608820"/>
            <a:ext cx="4137415" cy="8087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8C8615-A6A2-1BF2-EE20-5BB3F56CD037}"/>
              </a:ext>
            </a:extLst>
          </p:cNvPr>
          <p:cNvSpPr txBox="1"/>
          <p:nvPr/>
        </p:nvSpPr>
        <p:spPr>
          <a:xfrm>
            <a:off x="462932" y="2365875"/>
            <a:ext cx="4689913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2.2 Tool thermal properties: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A681A27-EAF6-A1CF-D3CE-235581E4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65" y="2885821"/>
            <a:ext cx="5994903" cy="9848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B54464-FA93-0839-E0CC-C7890266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728" y="3948073"/>
            <a:ext cx="5890630" cy="9848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E8CC5A7-6A2E-1705-B7AD-39FF2A8A5047}"/>
              </a:ext>
            </a:extLst>
          </p:cNvPr>
          <p:cNvSpPr txBox="1"/>
          <p:nvPr/>
        </p:nvSpPr>
        <p:spPr>
          <a:xfrm>
            <a:off x="1396865" y="4903685"/>
            <a:ext cx="199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α(10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-6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/℃) = 540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B0F2E9-240E-EEF9-A068-3C68B8EF653C}"/>
              </a:ext>
            </a:extLst>
          </p:cNvPr>
          <p:cNvSpPr txBox="1"/>
          <p:nvPr/>
        </p:nvSpPr>
        <p:spPr>
          <a:xfrm>
            <a:off x="462931" y="5357071"/>
            <a:ext cx="3608738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3.1 Contact friction coefficient: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48B181-B8E1-B57B-6686-E2CCEDDA5BB2}"/>
              </a:ext>
            </a:extLst>
          </p:cNvPr>
          <p:cNvSpPr txBox="1"/>
          <p:nvPr/>
        </p:nvSpPr>
        <p:spPr>
          <a:xfrm>
            <a:off x="1715209" y="5889252"/>
            <a:ext cx="199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μ = 0.5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6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7AA7319D-1882-4A53-A0FD-89D32AD7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17" y="1600639"/>
            <a:ext cx="1992674" cy="315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9900">
                <a:solidFill>
                  <a:srgbClr val="409AD8"/>
                </a:solidFill>
                <a:effectLst>
                  <a:outerShdw blurRad="3302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Arial" panose="020B0604020202020204" pitchFamily="34" charset="0"/>
                <a:ea typeface="思源宋体 CN" panose="02020700000000000000" pitchFamily="18" charset="-122"/>
                <a:cs typeface="Arial" panose="020B0604020202020204" pitchFamily="34" charset="0"/>
                <a:sym typeface="+mn-lt"/>
              </a:rPr>
              <a:t>3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effectLst>
                <a:outerShdw blurRad="330200" dist="38100" dir="2700000" algn="tl" rotWithShape="0">
                  <a:prstClr val="black">
                    <a:alpha val="16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思源宋体 CN" panose="02020700000000000000" pitchFamily="18" charset="-122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6BCB0012-7F7C-45AA-90A5-ACC595BF6EC1}"/>
              </a:ext>
            </a:extLst>
          </p:cNvPr>
          <p:cNvCxnSpPr>
            <a:cxnSpLocks/>
          </p:cNvCxnSpPr>
          <p:nvPr/>
        </p:nvCxnSpPr>
        <p:spPr>
          <a:xfrm>
            <a:off x="5128392" y="3737480"/>
            <a:ext cx="443376" cy="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386C4-4631-498B-A595-C007D0682BCE}"/>
              </a:ext>
            </a:extLst>
          </p:cNvPr>
          <p:cNvSpPr txBox="1"/>
          <p:nvPr/>
        </p:nvSpPr>
        <p:spPr>
          <a:xfrm>
            <a:off x="5008703" y="2854828"/>
            <a:ext cx="686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3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Result</a:t>
            </a:r>
            <a:endParaRPr lang="zh-CN" altLang="en-US" sz="3600" b="1" spc="3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0491F651-3EFA-4EF4-B776-5D51814B3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03" y="2497184"/>
            <a:ext cx="17924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09AD8"/>
                </a:solidFill>
                <a:uLnTx/>
                <a:uFillTx/>
                <a:latin typeface="Arial" charset="0"/>
                <a:ea typeface="Arial" charset="0"/>
                <a:cs typeface="Arial" charset="0"/>
                <a:sym typeface="+mn-lt"/>
              </a:rPr>
              <a:t>Part </a:t>
            </a:r>
            <a:r>
              <a:rPr lang="en-US" altLang="zh-CN" sz="2000">
                <a:solidFill>
                  <a:srgbClr val="409AD8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three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uLnTx/>
              <a:uFillTx/>
              <a:latin typeface="Arial" charset="0"/>
              <a:ea typeface="Arial" charset="0"/>
              <a:cs typeface="Arial" charset="0"/>
              <a:sym typeface="+mn-lt"/>
            </a:endParaRPr>
          </a:p>
        </p:txBody>
      </p:sp>
      <p:cxnSp>
        <p:nvCxnSpPr>
          <p:cNvPr id="8" name="直接连接符 8"/>
          <p:cNvCxnSpPr/>
          <p:nvPr/>
        </p:nvCxnSpPr>
        <p:spPr>
          <a:xfrm>
            <a:off x="4195002" y="1323420"/>
            <a:ext cx="0" cy="3543300"/>
          </a:xfrm>
          <a:prstGeom prst="line">
            <a:avLst/>
          </a:prstGeom>
          <a:ln w="12700">
            <a:solidFill>
              <a:srgbClr val="8DC3E8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06991-DD3D-16A1-3978-776A088A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830" y="-17236"/>
            <a:ext cx="2743200" cy="365125"/>
          </a:xfrm>
        </p:spPr>
        <p:txBody>
          <a:bodyPr/>
          <a:lstStyle/>
          <a:p>
            <a:fld id="{E5D70216-F271-254B-B729-F94C5AF07BCD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6B5D-5AEB-6455-9123-FA826FD0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9" y="4147125"/>
            <a:ext cx="12189276" cy="33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4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32E899-193F-6838-6EA5-77CB9614AF47}"/>
              </a:ext>
            </a:extLst>
          </p:cNvPr>
          <p:cNvGrpSpPr/>
          <p:nvPr/>
        </p:nvGrpSpPr>
        <p:grpSpPr>
          <a:xfrm>
            <a:off x="222263" y="2221556"/>
            <a:ext cx="5538828" cy="4048155"/>
            <a:chOff x="222263" y="2221556"/>
            <a:chExt cx="5538828" cy="404815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723354A-6E7C-CC66-700E-DD785661E2C5}"/>
                </a:ext>
              </a:extLst>
            </p:cNvPr>
            <p:cNvGrpSpPr/>
            <p:nvPr/>
          </p:nvGrpSpPr>
          <p:grpSpPr>
            <a:xfrm>
              <a:off x="222263" y="2221556"/>
              <a:ext cx="5538828" cy="4048155"/>
              <a:chOff x="963541" y="2221556"/>
              <a:chExt cx="5538828" cy="404815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BBC390B-1278-E64F-9CB3-9A4E46F44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541" y="2221556"/>
                <a:ext cx="5538828" cy="4048155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2C618D4E-AF8D-3597-026F-8A7D348CB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307" y="3175357"/>
                <a:ext cx="2400761" cy="826411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2C1BC6F-17E2-675E-71CA-6D66EFA08587}"/>
                </a:ext>
              </a:extLst>
            </p:cNvPr>
            <p:cNvSpPr txBox="1"/>
            <p:nvPr/>
          </p:nvSpPr>
          <p:spPr>
            <a:xfrm>
              <a:off x="1052422" y="3116786"/>
              <a:ext cx="736121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2mm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253D33-A490-1487-16FD-5F82BDA3D3C8}"/>
                </a:ext>
              </a:extLst>
            </p:cNvPr>
            <p:cNvSpPr txBox="1"/>
            <p:nvPr/>
          </p:nvSpPr>
          <p:spPr>
            <a:xfrm>
              <a:off x="1520409" y="3578447"/>
              <a:ext cx="1002020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0.5mm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8C4774A-D00B-001F-281B-FA66A091EECC}"/>
                </a:ext>
              </a:extLst>
            </p:cNvPr>
            <p:cNvSpPr txBox="1"/>
            <p:nvPr/>
          </p:nvSpPr>
          <p:spPr>
            <a:xfrm>
              <a:off x="2091895" y="4327359"/>
              <a:ext cx="736121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5mm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1CCD498-AC4A-E65A-C8CA-277ADF4FA426}"/>
                </a:ext>
              </a:extLst>
            </p:cNvPr>
            <p:cNvSpPr txBox="1"/>
            <p:nvPr/>
          </p:nvSpPr>
          <p:spPr>
            <a:xfrm>
              <a:off x="3740431" y="5253350"/>
              <a:ext cx="1002020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2mm</a:t>
              </a: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Simulation Result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F7954C8-36D9-F2BD-6DCB-91346CD42CDC}"/>
              </a:ext>
            </a:extLst>
          </p:cNvPr>
          <p:cNvSpPr txBox="1"/>
          <p:nvPr/>
        </p:nvSpPr>
        <p:spPr>
          <a:xfrm>
            <a:off x="1186979" y="1076422"/>
            <a:ext cx="6208734" cy="145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Different cutting speed: 20m/min, 40m/min, 80m/min</a:t>
            </a:r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1. Cutting force and feed force</a:t>
            </a:r>
          </a:p>
          <a:p>
            <a:pPr>
              <a:lnSpc>
                <a:spcPct val="130000"/>
              </a:lnSpc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2. Temperature</a:t>
            </a:r>
          </a:p>
          <a:p>
            <a:pPr>
              <a:lnSpc>
                <a:spcPct val="130000"/>
              </a:lnSpc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3. Chip thickness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5BBA88-526C-5645-AF25-4244B413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42" y="4129177"/>
            <a:ext cx="6014433" cy="20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Force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F7954C8-36D9-F2BD-6DCB-91346CD42CDC}"/>
              </a:ext>
            </a:extLst>
          </p:cNvPr>
          <p:cNvSpPr txBox="1"/>
          <p:nvPr/>
        </p:nvSpPr>
        <p:spPr>
          <a:xfrm>
            <a:off x="4456982" y="186289"/>
            <a:ext cx="3278040" cy="109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Cutting condition: 40m/min</a:t>
            </a:r>
          </a:p>
          <a:p>
            <a:pPr>
              <a:lnSpc>
                <a:spcPct val="130000"/>
              </a:lnSpc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Cutting force</a:t>
            </a:r>
          </a:p>
          <a:p>
            <a:pPr>
              <a:lnSpc>
                <a:spcPct val="130000"/>
              </a:lnSpc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Feed force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14" name="force_vc40">
            <a:hlinkClick r:id="" action="ppaction://media"/>
            <a:extLst>
              <a:ext uri="{FF2B5EF4-FFF2-40B4-BE49-F238E27FC236}">
                <a16:creationId xmlns:a16="http://schemas.microsoft.com/office/drawing/2014/main" id="{889A9A8A-DDB7-2B56-025B-084ACFA4C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042" y="1454989"/>
            <a:ext cx="10624240" cy="44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1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Force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D292E19-A614-BC9D-C513-D52366089A29}"/>
              </a:ext>
            </a:extLst>
          </p:cNvPr>
          <p:cNvSpPr txBox="1"/>
          <p:nvPr/>
        </p:nvSpPr>
        <p:spPr>
          <a:xfrm>
            <a:off x="4395782" y="2622242"/>
            <a:ext cx="835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Table 2. Reference experiment and simulation result of average cutting force and feed force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FCD8EAF-D3F7-335F-256B-DF343BF0E3EB}"/>
              </a:ext>
            </a:extLst>
          </p:cNvPr>
          <p:cNvGrpSpPr/>
          <p:nvPr/>
        </p:nvGrpSpPr>
        <p:grpSpPr>
          <a:xfrm>
            <a:off x="4710212" y="3054186"/>
            <a:ext cx="6623448" cy="2177205"/>
            <a:chOff x="4710212" y="3054186"/>
            <a:chExt cx="6623448" cy="217720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7A8BCC98-87C9-C006-876B-B50AD4DDF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212" y="3054186"/>
              <a:ext cx="6623448" cy="2177205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25E1EB6-D70D-7F6E-7CD6-F9E925B5C527}"/>
                </a:ext>
              </a:extLst>
            </p:cNvPr>
            <p:cNvSpPr/>
            <p:nvPr/>
          </p:nvSpPr>
          <p:spPr>
            <a:xfrm>
              <a:off x="7154956" y="3508076"/>
              <a:ext cx="713117" cy="12640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CCC1E01-973A-99AC-4E2E-FA70FC095F48}"/>
                </a:ext>
              </a:extLst>
            </p:cNvPr>
            <p:cNvSpPr/>
            <p:nvPr/>
          </p:nvSpPr>
          <p:spPr>
            <a:xfrm>
              <a:off x="10306474" y="3531083"/>
              <a:ext cx="713117" cy="12640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04FFAEA-0A51-9351-51D3-2251A4742D81}"/>
                </a:ext>
              </a:extLst>
            </p:cNvPr>
            <p:cNvSpPr/>
            <p:nvPr/>
          </p:nvSpPr>
          <p:spPr>
            <a:xfrm>
              <a:off x="8730715" y="3540558"/>
              <a:ext cx="713117" cy="12640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9AD5977-C861-80E9-E4A9-A94E30979839}"/>
              </a:ext>
            </a:extLst>
          </p:cNvPr>
          <p:cNvSpPr txBox="1"/>
          <p:nvPr/>
        </p:nvSpPr>
        <p:spPr>
          <a:xfrm>
            <a:off x="4832855" y="5209158"/>
            <a:ext cx="3278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Discrepency:</a:t>
            </a:r>
          </a:p>
          <a:p>
            <a:pPr marL="342900" indent="-342900">
              <a:buAutoNum type="arabicPeriod"/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Two times difference</a:t>
            </a:r>
          </a:p>
          <a:p>
            <a:pPr marL="342900" indent="-342900">
              <a:buAutoNum type="arabicPeriod"/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Insufficient data</a:t>
            </a:r>
          </a:p>
          <a:p>
            <a:pPr marL="342900" indent="-342900">
              <a:buAutoNum type="arabicPeriod"/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Force scale (10^3)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9ECACE2-A2C4-3933-B783-FF0BACD7FE5A}"/>
              </a:ext>
            </a:extLst>
          </p:cNvPr>
          <p:cNvGrpSpPr/>
          <p:nvPr/>
        </p:nvGrpSpPr>
        <p:grpSpPr>
          <a:xfrm>
            <a:off x="4832855" y="472347"/>
            <a:ext cx="6789802" cy="2142838"/>
            <a:chOff x="4832855" y="472347"/>
            <a:chExt cx="6789802" cy="21428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06B26E8-392A-1F99-80B0-C10FCBB0383A}"/>
                </a:ext>
              </a:extLst>
            </p:cNvPr>
            <p:cNvGrpSpPr/>
            <p:nvPr/>
          </p:nvGrpSpPr>
          <p:grpSpPr>
            <a:xfrm>
              <a:off x="4832855" y="472347"/>
              <a:ext cx="6789802" cy="2142838"/>
              <a:chOff x="4832855" y="472347"/>
              <a:chExt cx="6789802" cy="2142838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49EF230-BAB4-8DCA-3DE0-4A7EE6B00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2855" y="968317"/>
                <a:ext cx="6058934" cy="1646868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4312F1C-C643-93A9-B757-86C9ACBB5F47}"/>
                  </a:ext>
                </a:extLst>
              </p:cNvPr>
              <p:cNvSpPr txBox="1"/>
              <p:nvPr/>
            </p:nvSpPr>
            <p:spPr>
              <a:xfrm>
                <a:off x="4832855" y="472347"/>
                <a:ext cx="678980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1. My simulation result of average cutting force and feed force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A7E5E87-659F-2CDD-76E9-855684ED4D65}"/>
                </a:ext>
              </a:extLst>
            </p:cNvPr>
            <p:cNvSpPr/>
            <p:nvPr/>
          </p:nvSpPr>
          <p:spPr>
            <a:xfrm>
              <a:off x="6841530" y="1922566"/>
              <a:ext cx="713117" cy="3064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7416C6-D1C6-D3E4-89E2-77AA05D8AB91}"/>
              </a:ext>
            </a:extLst>
          </p:cNvPr>
          <p:cNvGrpSpPr/>
          <p:nvPr/>
        </p:nvGrpSpPr>
        <p:grpSpPr>
          <a:xfrm>
            <a:off x="481831" y="23681"/>
            <a:ext cx="3679200" cy="6582514"/>
            <a:chOff x="4718025" y="-50775"/>
            <a:chExt cx="3679200" cy="658251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4702CA0-C525-C8CB-1028-AFFF38F90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8025" y="-50775"/>
              <a:ext cx="3679200" cy="6582514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197104E-56AB-589B-B405-3079665C79A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119" y="145524"/>
              <a:ext cx="0" cy="1748287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7B53EB-AE83-CD1E-D3C7-A9BA43EF9DE8}"/>
                </a:ext>
              </a:extLst>
            </p:cNvPr>
            <p:cNvCxnSpPr>
              <a:cxnSpLocks/>
            </p:cNvCxnSpPr>
            <p:nvPr/>
          </p:nvCxnSpPr>
          <p:spPr>
            <a:xfrm>
              <a:off x="6132319" y="2313630"/>
              <a:ext cx="0" cy="1756913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E59C77-3956-7C69-4B09-2DE68C34C8EB}"/>
                </a:ext>
              </a:extLst>
            </p:cNvPr>
            <p:cNvCxnSpPr>
              <a:cxnSpLocks/>
            </p:cNvCxnSpPr>
            <p:nvPr/>
          </p:nvCxnSpPr>
          <p:spPr>
            <a:xfrm>
              <a:off x="6408365" y="4487486"/>
              <a:ext cx="0" cy="1791419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79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Temperature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9" name="temperature_vc40">
            <a:hlinkClick r:id="" action="ppaction://media"/>
            <a:extLst>
              <a:ext uri="{FF2B5EF4-FFF2-40B4-BE49-F238E27FC236}">
                <a16:creationId xmlns:a16="http://schemas.microsoft.com/office/drawing/2014/main" id="{569A7197-811D-ABAE-76A2-3FAF49076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207" y="1086989"/>
            <a:ext cx="10722366" cy="48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Temperature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6239EA-EB37-2CC9-A544-93D38BB9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7" y="1500998"/>
            <a:ext cx="5751749" cy="4406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601AF4-709E-3AA2-82F2-F92E6C3E7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94" y="2639683"/>
            <a:ext cx="5751750" cy="315827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076081D-8EF7-ED30-2663-BF8D5FEF5DBA}"/>
              </a:ext>
            </a:extLst>
          </p:cNvPr>
          <p:cNvGrpSpPr/>
          <p:nvPr/>
        </p:nvGrpSpPr>
        <p:grpSpPr>
          <a:xfrm>
            <a:off x="5410008" y="191044"/>
            <a:ext cx="6238235" cy="2283149"/>
            <a:chOff x="5410008" y="191044"/>
            <a:chExt cx="6238235" cy="22831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AC0512-FD3F-F428-4FCA-D85A5933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008" y="191044"/>
              <a:ext cx="6238235" cy="228314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CE521B2-16B7-0F20-7046-10F27F36A39C}"/>
                </a:ext>
              </a:extLst>
            </p:cNvPr>
            <p:cNvSpPr/>
            <p:nvPr/>
          </p:nvSpPr>
          <p:spPr>
            <a:xfrm>
              <a:off x="11300604" y="1334219"/>
              <a:ext cx="201283" cy="100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FBFACF4-E734-7AE7-4B3F-FC72A808C7CF}"/>
              </a:ext>
            </a:extLst>
          </p:cNvPr>
          <p:cNvSpPr txBox="1"/>
          <p:nvPr/>
        </p:nvSpPr>
        <p:spPr>
          <a:xfrm>
            <a:off x="7050657" y="5992247"/>
            <a:ext cx="445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A distance of 3.5 mm behind the tool edge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E4B389-849E-6E58-BA51-8865CE51ED87}"/>
              </a:ext>
            </a:extLst>
          </p:cNvPr>
          <p:cNvSpPr txBox="1"/>
          <p:nvPr/>
        </p:nvSpPr>
        <p:spPr>
          <a:xfrm>
            <a:off x="1434861" y="5992247"/>
            <a:ext cx="445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A distance of 1 mm behind the tool edge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1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Chip morphology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A1C38E-24CE-5290-836B-1BDC0038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4" y="1812260"/>
            <a:ext cx="3988877" cy="31514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48C090-CE9D-4B5F-2F49-2CE2CF6E2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2"/>
          <a:stretch/>
        </p:blipFill>
        <p:spPr>
          <a:xfrm>
            <a:off x="4152900" y="1594194"/>
            <a:ext cx="4019550" cy="3362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2036F7-9D51-A36D-FA87-AEE07D7D6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900" y="1420417"/>
            <a:ext cx="4200525" cy="3543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1681D1-528D-A8B9-DF17-E9D9BFC8EF3E}"/>
              </a:ext>
            </a:extLst>
          </p:cNvPr>
          <p:cNvSpPr txBox="1"/>
          <p:nvPr/>
        </p:nvSpPr>
        <p:spPr>
          <a:xfrm>
            <a:off x="1358375" y="1035445"/>
            <a:ext cx="164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Vc=20m/min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525C9-45E4-7C18-CB16-90DB8DA5FBA4}"/>
              </a:ext>
            </a:extLst>
          </p:cNvPr>
          <p:cNvSpPr txBox="1"/>
          <p:nvPr/>
        </p:nvSpPr>
        <p:spPr>
          <a:xfrm>
            <a:off x="5238375" y="1001641"/>
            <a:ext cx="164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Vc=40m/min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3BD678-DE3A-39AD-0160-DB4340537FC4}"/>
              </a:ext>
            </a:extLst>
          </p:cNvPr>
          <p:cNvSpPr txBox="1"/>
          <p:nvPr/>
        </p:nvSpPr>
        <p:spPr>
          <a:xfrm>
            <a:off x="9366564" y="934804"/>
            <a:ext cx="164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Vc=80m/min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D5F8D4-3EAC-3D4C-8DBB-91D2A55C81DC}"/>
              </a:ext>
            </a:extLst>
          </p:cNvPr>
          <p:cNvSpPr txBox="1"/>
          <p:nvPr/>
        </p:nvSpPr>
        <p:spPr>
          <a:xfrm>
            <a:off x="4625325" y="5468546"/>
            <a:ext cx="2941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Conclusion: Continuous chip</a:t>
            </a:r>
          </a:p>
        </p:txBody>
      </p:sp>
    </p:spTree>
    <p:extLst>
      <p:ext uri="{BB962C8B-B14F-4D97-AF65-F5344CB8AC3E}">
        <p14:creationId xmlns:p14="http://schemas.microsoft.com/office/powerpoint/2010/main" val="137296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3994049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Chip thinkness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510692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AB87F3-451E-77BA-2B9C-0EAD9C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19</a:t>
            </a:fld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603E04-1391-FDCA-07C6-6E642AC03424}"/>
              </a:ext>
            </a:extLst>
          </p:cNvPr>
          <p:cNvGrpSpPr/>
          <p:nvPr/>
        </p:nvGrpSpPr>
        <p:grpSpPr>
          <a:xfrm>
            <a:off x="462932" y="927943"/>
            <a:ext cx="3881445" cy="5372025"/>
            <a:chOff x="1154459" y="836562"/>
            <a:chExt cx="3881445" cy="537202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C53516B-1C8D-CFB7-623F-7522A08DD989}"/>
                </a:ext>
              </a:extLst>
            </p:cNvPr>
            <p:cNvGrpSpPr/>
            <p:nvPr/>
          </p:nvGrpSpPr>
          <p:grpSpPr>
            <a:xfrm>
              <a:off x="1154459" y="1285180"/>
              <a:ext cx="3881445" cy="4923407"/>
              <a:chOff x="1154459" y="1161091"/>
              <a:chExt cx="3881445" cy="4923407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E979E4FD-3CF9-3AAD-ABC5-5D20E01B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4459" y="1161091"/>
                <a:ext cx="3881445" cy="4923407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F103CB-8AE6-9C3B-7402-BC8677D65DE6}"/>
                  </a:ext>
                </a:extLst>
              </p:cNvPr>
              <p:cNvSpPr/>
              <p:nvPr/>
            </p:nvSpPr>
            <p:spPr>
              <a:xfrm>
                <a:off x="1820957" y="5487139"/>
                <a:ext cx="713117" cy="22877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47034A3-F616-A092-0FAE-8319C37D88AA}"/>
                </a:ext>
              </a:extLst>
            </p:cNvPr>
            <p:cNvSpPr txBox="1"/>
            <p:nvPr/>
          </p:nvSpPr>
          <p:spPr>
            <a:xfrm>
              <a:off x="1713127" y="836562"/>
              <a:ext cx="29566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Vc=40m/min  0.39mm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189FF45-4871-DB21-F4F8-3EEABB2D02D0}"/>
              </a:ext>
            </a:extLst>
          </p:cNvPr>
          <p:cNvGrpSpPr/>
          <p:nvPr/>
        </p:nvGrpSpPr>
        <p:grpSpPr>
          <a:xfrm>
            <a:off x="4587272" y="927943"/>
            <a:ext cx="4581841" cy="5175235"/>
            <a:chOff x="5472918" y="863255"/>
            <a:chExt cx="4581841" cy="517523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6F8FFA-ACE8-94FC-D678-6A89E755E8EA}"/>
                </a:ext>
              </a:extLst>
            </p:cNvPr>
            <p:cNvGrpSpPr/>
            <p:nvPr/>
          </p:nvGrpSpPr>
          <p:grpSpPr>
            <a:xfrm>
              <a:off x="5472918" y="1316365"/>
              <a:ext cx="4581841" cy="4722125"/>
              <a:chOff x="5472918" y="1316365"/>
              <a:chExt cx="4581841" cy="472212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37CBB8A-1B8F-DEBC-D81D-3D0BBAF47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2918" y="1316365"/>
                <a:ext cx="4581841" cy="4722125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E169BF-137B-4755-3C44-1F5C6ABA7F1A}"/>
                  </a:ext>
                </a:extLst>
              </p:cNvPr>
              <p:cNvSpPr/>
              <p:nvPr/>
            </p:nvSpPr>
            <p:spPr>
              <a:xfrm>
                <a:off x="6096000" y="5477773"/>
                <a:ext cx="713117" cy="2381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922135F-9BEF-EA76-1197-65D67792CFDB}"/>
                </a:ext>
              </a:extLst>
            </p:cNvPr>
            <p:cNvSpPr txBox="1"/>
            <p:nvPr/>
          </p:nvSpPr>
          <p:spPr>
            <a:xfrm>
              <a:off x="6703876" y="863255"/>
              <a:ext cx="3216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Vc=80m/min  0.46mm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9EA30CF-65FB-C80A-4901-1D3AB6B83361}"/>
              </a:ext>
            </a:extLst>
          </p:cNvPr>
          <p:cNvGrpSpPr/>
          <p:nvPr/>
        </p:nvGrpSpPr>
        <p:grpSpPr>
          <a:xfrm>
            <a:off x="9234544" y="1381053"/>
            <a:ext cx="2914671" cy="2852758"/>
            <a:chOff x="9234544" y="1421775"/>
            <a:chExt cx="2914671" cy="285275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0F450E1-EA46-45E7-1856-E2472447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4544" y="1421775"/>
              <a:ext cx="2914671" cy="285275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7389CD2-9F35-EB89-F861-12F3F3FD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/>
          </p:blipFill>
          <p:spPr>
            <a:xfrm>
              <a:off x="10564483" y="1902887"/>
              <a:ext cx="1345721" cy="311127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1FFFA79-A8E0-3369-808B-E8F3002374E1}"/>
              </a:ext>
            </a:extLst>
          </p:cNvPr>
          <p:cNvSpPr txBox="1"/>
          <p:nvPr/>
        </p:nvSpPr>
        <p:spPr>
          <a:xfrm>
            <a:off x="10457229" y="4329334"/>
            <a:ext cx="10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0.08mm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D7C4A2-7CCF-2531-5CA3-ADEB331BCD11}"/>
              </a:ext>
            </a:extLst>
          </p:cNvPr>
          <p:cNvSpPr txBox="1"/>
          <p:nvPr/>
        </p:nvSpPr>
        <p:spPr>
          <a:xfrm>
            <a:off x="9518799" y="4878948"/>
            <a:ext cx="2391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Discrepancy:</a:t>
            </a:r>
          </a:p>
          <a:p>
            <a:pPr marL="342900" indent="-342900">
              <a:buAutoNum type="arabicPeriod"/>
            </a:pP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Different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C4DC3D-BB58-ACB6-8483-9E4C722860E6}"/>
              </a:ext>
            </a:extLst>
          </p:cNvPr>
          <p:cNvSpPr txBox="1"/>
          <p:nvPr/>
        </p:nvSpPr>
        <p:spPr>
          <a:xfrm>
            <a:off x="10295340" y="916198"/>
            <a:ext cx="146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4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4">
            <a:extLst>
              <a:ext uri="{FF2B5EF4-FFF2-40B4-BE49-F238E27FC236}">
                <a16:creationId xmlns:a16="http://schemas.microsoft.com/office/drawing/2014/main" id="{97AE9AE0-C3CD-4A36-8910-812958A4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350" y="3203043"/>
            <a:ext cx="3543543" cy="85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Background </a:t>
            </a:r>
          </a:p>
          <a:p>
            <a:pPr algn="ctr">
              <a:lnSpc>
                <a:spcPct val="130000"/>
              </a:lnSpc>
            </a:pPr>
            <a:r>
              <a:rPr lang="en-US" altLang="zh-CN" sz="20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and Physics</a:t>
            </a:r>
            <a:endParaRPr lang="zh-CN" altLang="en-US" sz="20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6" name="TextBox 64">
            <a:extLst>
              <a:ext uri="{FF2B5EF4-FFF2-40B4-BE49-F238E27FC236}">
                <a16:creationId xmlns:a16="http://schemas.microsoft.com/office/drawing/2014/main" id="{BF6208A5-CFF2-42EE-BF52-481429C36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031" y="2089039"/>
            <a:ext cx="5186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1</a:t>
            </a:r>
            <a:endParaRPr lang="zh-CN" altLang="en-US" sz="6000" b="1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:a16="http://schemas.microsoft.com/office/drawing/2014/main" id="{2FB346DA-B513-44BC-B8F4-37EA8D93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250" y="2943828"/>
            <a:ext cx="13902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Part one</a:t>
            </a:r>
            <a:endParaRPr lang="zh-CN" altLang="en-US" sz="1400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TextBox 64">
            <a:extLst>
              <a:ext uri="{FF2B5EF4-FFF2-40B4-BE49-F238E27FC236}">
                <a16:creationId xmlns:a16="http://schemas.microsoft.com/office/drawing/2014/main" id="{AA2F36DE-1564-42CD-B258-C410339AA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991" y="3204443"/>
            <a:ext cx="23419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Properties</a:t>
            </a:r>
            <a:endParaRPr lang="zh-CN" altLang="en-US" sz="20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10" name="TextBox 64">
            <a:extLst>
              <a:ext uri="{FF2B5EF4-FFF2-40B4-BE49-F238E27FC236}">
                <a16:creationId xmlns:a16="http://schemas.microsoft.com/office/drawing/2014/main" id="{572C9CBC-D5DD-4DAD-9D8D-7A99F9FF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37" y="2089039"/>
            <a:ext cx="5186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2</a:t>
            </a:r>
            <a:endParaRPr lang="zh-CN" altLang="en-US" sz="6000" b="1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D7113929-2500-4FA2-B0E9-0E7DE0D1A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856" y="2943828"/>
            <a:ext cx="13902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Part two</a:t>
            </a:r>
            <a:endParaRPr lang="zh-CN" altLang="en-US" sz="1400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3DD3F1A2-0A83-4B13-A1CB-5CB29527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97" y="3204443"/>
            <a:ext cx="23419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Result</a:t>
            </a:r>
            <a:endParaRPr lang="zh-CN" altLang="en-US" sz="20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14" name="TextBox 64">
            <a:extLst>
              <a:ext uri="{FF2B5EF4-FFF2-40B4-BE49-F238E27FC236}">
                <a16:creationId xmlns:a16="http://schemas.microsoft.com/office/drawing/2014/main" id="{39425EAD-BA84-4976-89E6-EEC8CB996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243" y="2089039"/>
            <a:ext cx="5186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3</a:t>
            </a:r>
            <a:endParaRPr lang="zh-CN" altLang="en-US" sz="6000" b="1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1CD42507-B508-4B23-8561-C769E6FC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462" y="2943828"/>
            <a:ext cx="13902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dirty="0">
                <a:solidFill>
                  <a:srgbClr val="409AD8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Part three</a:t>
            </a:r>
            <a:endParaRPr lang="zh-CN" altLang="en-US" sz="1400" dirty="0">
              <a:solidFill>
                <a:srgbClr val="409AD8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CFCEB-1C61-DBA6-EAB6-3CD87D7D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44" y="-17236"/>
            <a:ext cx="2743200" cy="365125"/>
          </a:xfrm>
        </p:spPr>
        <p:txBody>
          <a:bodyPr/>
          <a:lstStyle/>
          <a:p>
            <a:fld id="{E5D70216-F271-254B-B729-F94C5AF07BCD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F7F094-0004-32CD-9407-D04382A8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9" y="4147125"/>
            <a:ext cx="12189276" cy="33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8349-35D3-4CD7-2386-766B940C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2" name="PA_文本框 8">
            <a:extLst>
              <a:ext uri="{FF2B5EF4-FFF2-40B4-BE49-F238E27FC236}">
                <a16:creationId xmlns:a16="http://schemas.microsoft.com/office/drawing/2014/main" id="{D9276CEE-929F-4DFD-C59D-C40AFEBAA9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53542" y="2846848"/>
            <a:ext cx="378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rgbClr val="F1F1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15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7AA7319D-1882-4A53-A0FD-89D32AD7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17" y="1600639"/>
            <a:ext cx="1992674" cy="315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srgbClr val="409AD8"/>
                </a:solidFill>
                <a:effectLst>
                  <a:outerShdw blurRad="330200" dist="38100" dir="2700000" algn="tl" rotWithShape="0">
                    <a:prstClr val="black">
                      <a:alpha val="1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思源宋体 CN" panose="02020700000000000000" pitchFamily="18" charset="-122"/>
                <a:cs typeface="Arial" panose="020B0604020202020204" pitchFamily="34" charset="0"/>
                <a:sym typeface="+mn-lt"/>
              </a:rPr>
              <a:t>1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effectLst>
                <a:outerShdw blurRad="330200" dist="38100" dir="2700000" algn="tl" rotWithShape="0">
                  <a:prstClr val="black">
                    <a:alpha val="16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思源宋体 CN" panose="02020700000000000000" pitchFamily="18" charset="-122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6BCB0012-7F7C-45AA-90A5-ACC595BF6EC1}"/>
              </a:ext>
            </a:extLst>
          </p:cNvPr>
          <p:cNvCxnSpPr>
            <a:cxnSpLocks/>
          </p:cNvCxnSpPr>
          <p:nvPr/>
        </p:nvCxnSpPr>
        <p:spPr>
          <a:xfrm>
            <a:off x="5128392" y="3737480"/>
            <a:ext cx="443376" cy="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386C4-4631-498B-A595-C007D0682BCE}"/>
              </a:ext>
            </a:extLst>
          </p:cNvPr>
          <p:cNvSpPr txBox="1"/>
          <p:nvPr/>
        </p:nvSpPr>
        <p:spPr>
          <a:xfrm>
            <a:off x="5008703" y="2854828"/>
            <a:ext cx="749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3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 and Physics</a:t>
            </a:r>
            <a:endParaRPr lang="zh-CN" altLang="en-US" sz="3600" b="1" spc="3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0491F651-3EFA-4EF4-B776-5D51814B3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03" y="2497184"/>
            <a:ext cx="17924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09AD8"/>
                </a:solidFill>
                <a:uLnTx/>
                <a:uFillTx/>
                <a:latin typeface="Arial" charset="0"/>
                <a:ea typeface="Arial" charset="0"/>
                <a:cs typeface="Arial" charset="0"/>
                <a:sym typeface="+mn-lt"/>
              </a:rPr>
              <a:t>Part one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uLnTx/>
              <a:uFillTx/>
              <a:latin typeface="Arial" charset="0"/>
              <a:ea typeface="Arial" charset="0"/>
              <a:cs typeface="Arial" charset="0"/>
              <a:sym typeface="+mn-lt"/>
            </a:endParaRPr>
          </a:p>
        </p:txBody>
      </p:sp>
      <p:cxnSp>
        <p:nvCxnSpPr>
          <p:cNvPr id="8" name="直接连接符 8"/>
          <p:cNvCxnSpPr/>
          <p:nvPr/>
        </p:nvCxnSpPr>
        <p:spPr>
          <a:xfrm>
            <a:off x="4195002" y="1323420"/>
            <a:ext cx="0" cy="3543300"/>
          </a:xfrm>
          <a:prstGeom prst="line">
            <a:avLst/>
          </a:prstGeom>
          <a:ln w="12700">
            <a:solidFill>
              <a:srgbClr val="8DC3E8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06991-DD3D-16A1-3978-776A088A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830" y="-17236"/>
            <a:ext cx="2743200" cy="365125"/>
          </a:xfrm>
        </p:spPr>
        <p:txBody>
          <a:bodyPr/>
          <a:lstStyle/>
          <a:p>
            <a:fld id="{E5D70216-F271-254B-B729-F94C5AF07BCD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6B5D-5AEB-6455-9123-FA826FD0E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9" y="4147125"/>
            <a:ext cx="12189276" cy="33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ED8066-8DEF-C0A0-3D48-4795DC718AC8}"/>
              </a:ext>
            </a:extLst>
          </p:cNvPr>
          <p:cNvSpPr txBox="1"/>
          <p:nvPr/>
        </p:nvSpPr>
        <p:spPr>
          <a:xfrm>
            <a:off x="391941" y="933787"/>
            <a:ext cx="10738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Inconel 718 nickel-based alloy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(GH4169 in GB) -- Widely used in Aerospace, Nuclear and Marine industries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6E5712-D153-8509-5C79-6E5A35FBB3DC}"/>
              </a:ext>
            </a:extLst>
          </p:cNvPr>
          <p:cNvSpPr txBox="1"/>
          <p:nvPr/>
        </p:nvSpPr>
        <p:spPr>
          <a:xfrm>
            <a:off x="391942" y="1305398"/>
            <a:ext cx="71512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  <a:r>
              <a:rPr lang="en-US" altLang="zh-CN" baseline="3000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US" altLang="zh-CN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Stiffness</a:t>
            </a:r>
            <a:r>
              <a:rPr lang="en-US" altLang="zh-CN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at high temperature(850 °C)</a:t>
            </a:r>
          </a:p>
          <a:p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US" altLang="zh-CN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Dynamic Shear Strength</a:t>
            </a:r>
          </a:p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Extremely </a:t>
            </a:r>
            <a:r>
              <a:rPr lang="en-US" altLang="zh-CN" b="1" i="1">
                <a:latin typeface="Calibri" panose="020F0502020204030204" pitchFamily="34" charset="0"/>
                <a:cs typeface="Calibri" panose="020F0502020204030204" pitchFamily="34" charset="0"/>
              </a:rPr>
              <a:t>low Reactivity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in highly corrosive environment</a:t>
            </a: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Examples: Turbine Blades and Combustion Chamber in turbine engine</a:t>
            </a:r>
          </a:p>
        </p:txBody>
      </p:sp>
      <p:pic>
        <p:nvPicPr>
          <p:cNvPr id="2050" name="Picture 2" descr="Steam Turbine Last Stage Free Standing Blade Cracking | TG Advisers, Inc.">
            <a:extLst>
              <a:ext uri="{FF2B5EF4-FFF2-40B4-BE49-F238E27FC236}">
                <a16:creationId xmlns:a16="http://schemas.microsoft.com/office/drawing/2014/main" id="{BBAA89FD-D903-0FCC-5BA5-CF321102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16" y="494239"/>
            <a:ext cx="2647359" cy="18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do combustion chambers on aircraft jet engines have holes? - Quora">
            <a:extLst>
              <a:ext uri="{FF2B5EF4-FFF2-40B4-BE49-F238E27FC236}">
                <a16:creationId xmlns:a16="http://schemas.microsoft.com/office/drawing/2014/main" id="{3FDA5CAF-BDC6-7BE5-7C23-421E48E9A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90" y="1238316"/>
            <a:ext cx="3288774" cy="16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024A1-1C9C-DD0C-C3C6-CEAA3CE112B4}"/>
              </a:ext>
            </a:extLst>
          </p:cNvPr>
          <p:cNvSpPr txBox="1"/>
          <p:nvPr/>
        </p:nvSpPr>
        <p:spPr>
          <a:xfrm>
            <a:off x="449487" y="3276264"/>
            <a:ext cx="61756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>
                <a:latin typeface="Calibri" panose="020F0502020204030204" pitchFamily="34" charset="0"/>
                <a:cs typeface="Calibri" panose="020F0502020204030204" pitchFamily="34" charset="0"/>
              </a:rPr>
              <a:t>Poor machinability</a:t>
            </a:r>
            <a:r>
              <a:rPr lang="en-US" altLang="zh-CN" baseline="3000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Adhere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 with tool——built up edge(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积屑瘤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Strain hardening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——harder for next cut</a:t>
            </a:r>
          </a:p>
          <a:p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Low thermal conductivity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——high temperature in cutting zone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CD5954-4F7B-829B-8AFD-9B124CE6CBAF}"/>
              </a:ext>
            </a:extLst>
          </p:cNvPr>
          <p:cNvSpPr txBox="1"/>
          <p:nvPr/>
        </p:nvSpPr>
        <p:spPr>
          <a:xfrm>
            <a:off x="215660" y="6057175"/>
            <a:ext cx="11760679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>
              <a:lnSpc>
                <a:spcPts val="2000"/>
              </a:lnSpc>
            </a:pPr>
            <a:r>
              <a:rPr lang="en-US" altLang="zh-CN" sz="16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[1] Rinaldi S, Imbrogno S, Rotella G, et al. Physics based modeling of machining Inconel 718 to predict surface integrity modification[J]. Procedia CIRP, 2019, 82: 350-355.</a:t>
            </a:r>
            <a:endParaRPr lang="zh-CN" altLang="zh-CN" sz="1600">
              <a:effectLst/>
              <a:latin typeface="Times New Roman" panose="02020603050405020304" pitchFamily="18" charset="0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1" name="bandicam 2022-11-07 12-15-02-230">
            <a:hlinkClick r:id="" action="ppaction://media"/>
            <a:extLst>
              <a:ext uri="{FF2B5EF4-FFF2-40B4-BE49-F238E27FC236}">
                <a16:creationId xmlns:a16="http://schemas.microsoft.com/office/drawing/2014/main" id="{7736B98E-CB7A-7C69-B885-C6A22212B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9942"/>
          <a:stretch/>
        </p:blipFill>
        <p:spPr>
          <a:xfrm>
            <a:off x="7870172" y="2902809"/>
            <a:ext cx="2380884" cy="295275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2F9C7C-6158-F573-E006-910DDBE78030}"/>
              </a:ext>
            </a:extLst>
          </p:cNvPr>
          <p:cNvGrpSpPr/>
          <p:nvPr/>
        </p:nvGrpSpPr>
        <p:grpSpPr>
          <a:xfrm>
            <a:off x="1421780" y="4835996"/>
            <a:ext cx="5800098" cy="984926"/>
            <a:chOff x="1277676" y="4835996"/>
            <a:chExt cx="5800098" cy="98492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9CD379-17B1-0E9A-0A30-DEE95D3365D5}"/>
                </a:ext>
              </a:extLst>
            </p:cNvPr>
            <p:cNvSpPr txBox="1"/>
            <p:nvPr/>
          </p:nvSpPr>
          <p:spPr>
            <a:xfrm>
              <a:off x="2366525" y="4835996"/>
              <a:ext cx="2948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Simulation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C40D68-E7B1-0C88-4ADB-AB0AD6E946D2}"/>
                </a:ext>
              </a:extLst>
            </p:cNvPr>
            <p:cNvSpPr txBox="1"/>
            <p:nvPr/>
          </p:nvSpPr>
          <p:spPr>
            <a:xfrm>
              <a:off x="1277676" y="5390035"/>
              <a:ext cx="580009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b="1">
                  <a:latin typeface="Calibri" panose="020F0502020204030204" pitchFamily="34" charset="0"/>
                  <a:cs typeface="Calibri" panose="020F0502020204030204" pitchFamily="34" charset="0"/>
                </a:rPr>
                <a:t>Proper </a:t>
              </a:r>
              <a:r>
                <a:rPr lang="en-US" altLang="zh-CN" sz="2200" b="1" i="1">
                  <a:latin typeface="Calibri" panose="020F0502020204030204" pitchFamily="34" charset="0"/>
                  <a:cs typeface="Calibri" panose="020F0502020204030204" pitchFamily="34" charset="0"/>
                </a:rPr>
                <a:t>Cutting Parameters </a:t>
              </a:r>
              <a:r>
                <a:rPr lang="en-US" altLang="zh-CN" sz="2200" b="1"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n-US" altLang="zh-CN" sz="2200" b="1" i="1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0064317-6D1D-6DBA-52F2-62132B33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4996254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接连接符 44">
            <a:extLst>
              <a:ext uri="{FF2B5EF4-FFF2-40B4-BE49-F238E27FC236}">
                <a16:creationId xmlns:a16="http://schemas.microsoft.com/office/drawing/2014/main" id="{6035B125-E598-75EE-A117-FB7201E76F9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4742216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687BE-8804-558C-71CF-8B8AF55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6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29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4057310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Physics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708584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7E95D89-9D0B-AC8C-67D9-379AAC8A3539}"/>
              </a:ext>
            </a:extLst>
          </p:cNvPr>
          <p:cNvSpPr txBox="1"/>
          <p:nvPr/>
        </p:nvSpPr>
        <p:spPr>
          <a:xfrm>
            <a:off x="215660" y="6002247"/>
            <a:ext cx="11760679" cy="589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>
              <a:lnSpc>
                <a:spcPts val="2000"/>
              </a:lnSpc>
            </a:pPr>
            <a:r>
              <a:rPr lang="en-US" altLang="zh-CN" sz="16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[2]	Bedzra R. Finite element simulation of two dimensional orthogonal cutting process and comparison with experiments[D]. GER: RWTH Aachen University, 2013.</a:t>
            </a:r>
            <a:endParaRPr lang="zh-CN" altLang="zh-CN" sz="1600">
              <a:effectLst/>
              <a:latin typeface="Times New Roman" panose="02020603050405020304" pitchFamily="18" charset="0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EEF556-D07A-7571-B50C-90ED264A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9FDAA2-4E14-E7BA-CD2D-7F08EB12978F}"/>
              </a:ext>
            </a:extLst>
          </p:cNvPr>
          <p:cNvSpPr txBox="1"/>
          <p:nvPr/>
        </p:nvSpPr>
        <p:spPr>
          <a:xfrm>
            <a:off x="862382" y="1554040"/>
            <a:ext cx="734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1.1 Workpiece thermal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The first law of thermodynamics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07CB24-F3A6-201D-A6E3-5CBF53A2A3C0}"/>
              </a:ext>
            </a:extLst>
          </p:cNvPr>
          <p:cNvSpPr txBox="1"/>
          <p:nvPr/>
        </p:nvSpPr>
        <p:spPr>
          <a:xfrm>
            <a:off x="7956948" y="1119652"/>
            <a:ext cx="2892724" cy="1487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</a:t>
            </a:r>
            <a:r>
              <a:rPr lang="en-US" altLang="zh-CN" sz="180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pecific heat capacity c</a:t>
            </a:r>
            <a:r>
              <a:rPr lang="en-US" altLang="zh-CN" sz="1800" baseline="-2500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</a:t>
            </a:r>
            <a:endParaRPr lang="en-US" altLang="zh-CN" baseline="-250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sz="180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hermal conductivity λ</a:t>
            </a:r>
            <a:endParaRPr lang="en-US" altLang="zh-CN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sz="180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hermal expansion α</a:t>
            </a:r>
          </a:p>
          <a:p>
            <a:pPr algn="ctr">
              <a:lnSpc>
                <a:spcPct val="125000"/>
              </a:lnSpc>
            </a:pP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sz="200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emperature dependent</a:t>
            </a:r>
            <a:endParaRPr lang="zh-CN" altLang="en-US" sz="2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958A87-9874-404E-67E4-322140E1758D}"/>
              </a:ext>
            </a:extLst>
          </p:cNvPr>
          <p:cNvSpPr txBox="1"/>
          <p:nvPr/>
        </p:nvSpPr>
        <p:spPr>
          <a:xfrm>
            <a:off x="819379" y="2830954"/>
            <a:ext cx="6700109" cy="83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1.2 Workpiece mechanical model: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      Elastic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Hooke’s law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647E76A-1975-599B-6AD0-BD0960AD2192}"/>
              </a:ext>
            </a:extLst>
          </p:cNvPr>
          <p:cNvGrpSpPr/>
          <p:nvPr/>
        </p:nvGrpSpPr>
        <p:grpSpPr>
          <a:xfrm>
            <a:off x="3728794" y="1936831"/>
            <a:ext cx="2625999" cy="840513"/>
            <a:chOff x="3728794" y="1936831"/>
            <a:chExt cx="2625999" cy="84051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A1C26E4-1894-0B16-0107-2667ED10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94" y="1936831"/>
              <a:ext cx="2625999" cy="84051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4F14BDD-D946-AEAF-B55F-DB940BC27854}"/>
                </a:ext>
              </a:extLst>
            </p:cNvPr>
            <p:cNvSpPr/>
            <p:nvPr/>
          </p:nvSpPr>
          <p:spPr>
            <a:xfrm>
              <a:off x="3897350" y="2267875"/>
              <a:ext cx="191571" cy="325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0B7E0C-1B81-A445-884F-51CBC0E7EE58}"/>
                </a:ext>
              </a:extLst>
            </p:cNvPr>
            <p:cNvSpPr/>
            <p:nvPr/>
          </p:nvSpPr>
          <p:spPr>
            <a:xfrm>
              <a:off x="5234444" y="2194434"/>
              <a:ext cx="191571" cy="325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61A615F-BE28-63C2-4262-730F39E7B2B6}"/>
              </a:ext>
            </a:extLst>
          </p:cNvPr>
          <p:cNvGrpSpPr/>
          <p:nvPr/>
        </p:nvGrpSpPr>
        <p:grpSpPr>
          <a:xfrm>
            <a:off x="3631181" y="3654148"/>
            <a:ext cx="2342151" cy="505571"/>
            <a:chOff x="3556418" y="3510661"/>
            <a:chExt cx="2342151" cy="505571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34C0D02-B873-06BD-DCC0-28A8A946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6418" y="3510661"/>
              <a:ext cx="2342151" cy="505571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FBF1B83-C425-3654-8869-6C4846B4A654}"/>
                </a:ext>
              </a:extLst>
            </p:cNvPr>
            <p:cNvSpPr/>
            <p:nvPr/>
          </p:nvSpPr>
          <p:spPr>
            <a:xfrm>
              <a:off x="4116650" y="3635220"/>
              <a:ext cx="403592" cy="381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2E75FE9-84C3-241C-A331-DE2E47E47FC4}"/>
              </a:ext>
            </a:extLst>
          </p:cNvPr>
          <p:cNvGrpSpPr/>
          <p:nvPr/>
        </p:nvGrpSpPr>
        <p:grpSpPr>
          <a:xfrm>
            <a:off x="2797180" y="4365098"/>
            <a:ext cx="4132357" cy="707886"/>
            <a:chOff x="2716667" y="4277530"/>
            <a:chExt cx="4132357" cy="70788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C7762B6-290A-E57B-FCB3-67ADBC9F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67" y="4277530"/>
              <a:ext cx="4132357" cy="707886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E7F762-9E14-77B0-31CE-623224F1F66B}"/>
                </a:ext>
              </a:extLst>
            </p:cNvPr>
            <p:cNvSpPr/>
            <p:nvPr/>
          </p:nvSpPr>
          <p:spPr>
            <a:xfrm>
              <a:off x="4033258" y="4356745"/>
              <a:ext cx="285700" cy="2747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D6E0AD8-D95E-0DF5-4D40-848E9F99D1B6}"/>
                </a:ext>
              </a:extLst>
            </p:cNvPr>
            <p:cNvSpPr/>
            <p:nvPr/>
          </p:nvSpPr>
          <p:spPr>
            <a:xfrm>
              <a:off x="3884657" y="4709153"/>
              <a:ext cx="204264" cy="2747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FEBC441-286F-81AD-4483-30C109496EB2}"/>
              </a:ext>
            </a:extLst>
          </p:cNvPr>
          <p:cNvSpPr txBox="1"/>
          <p:nvPr/>
        </p:nvSpPr>
        <p:spPr>
          <a:xfrm>
            <a:off x="7977594" y="3585654"/>
            <a:ext cx="2892724" cy="1141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Young’s modulus E</a:t>
            </a:r>
          </a:p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Possion’s ratio </a:t>
            </a:r>
            <a:r>
              <a:rPr lang="el-GR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ν</a:t>
            </a:r>
            <a:endParaRPr lang="en-US" altLang="zh-CN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sz="200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emperature dependent</a:t>
            </a:r>
            <a:endParaRPr lang="zh-CN" altLang="en-US" sz="2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1C1BA8F-EF99-E1FB-6D95-EEC8B848D6A9}"/>
              </a:ext>
            </a:extLst>
          </p:cNvPr>
          <p:cNvSpPr txBox="1"/>
          <p:nvPr/>
        </p:nvSpPr>
        <p:spPr>
          <a:xfrm>
            <a:off x="623480" y="1041916"/>
            <a:ext cx="5225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Thermomechanical coupling modeling</a:t>
            </a:r>
            <a:r>
              <a:rPr lang="en-US" altLang="zh-CN" sz="1600" baseline="3000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en-US" altLang="zh-CN" sz="24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367A8CC-3DEE-E949-657A-D678E66FD66E}"/>
              </a:ext>
            </a:extLst>
          </p:cNvPr>
          <p:cNvGrpSpPr/>
          <p:nvPr/>
        </p:nvGrpSpPr>
        <p:grpSpPr>
          <a:xfrm>
            <a:off x="5537263" y="165112"/>
            <a:ext cx="4983339" cy="1015663"/>
            <a:chOff x="5438752" y="431395"/>
            <a:chExt cx="4983339" cy="1015663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86292B1-5AAA-EA5D-1491-4F988D4B4640}"/>
                </a:ext>
              </a:extLst>
            </p:cNvPr>
            <p:cNvSpPr txBox="1"/>
            <p:nvPr/>
          </p:nvSpPr>
          <p:spPr>
            <a:xfrm>
              <a:off x="5438752" y="431395"/>
              <a:ext cx="160882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1.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Workpiece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2.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Tool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3.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Contact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99CE708-06D0-8942-B5C6-2B1D10700B07}"/>
                </a:ext>
              </a:extLst>
            </p:cNvPr>
            <p:cNvSpPr txBox="1"/>
            <p:nvPr/>
          </p:nvSpPr>
          <p:spPr>
            <a:xfrm>
              <a:off x="6929537" y="705240"/>
              <a:ext cx="349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thermal and mechanical model 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55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708584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EEF556-D07A-7571-B50C-90ED264A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958A87-9874-404E-67E4-322140E1758D}"/>
              </a:ext>
            </a:extLst>
          </p:cNvPr>
          <p:cNvSpPr txBox="1"/>
          <p:nvPr/>
        </p:nvSpPr>
        <p:spPr>
          <a:xfrm>
            <a:off x="841358" y="1526947"/>
            <a:ext cx="6700109" cy="83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1.2 Workpiece mechanical model: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      Plastic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Johnson-Cook plasticity model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3394CA-3C02-FB90-E8FE-90A58159972B}"/>
              </a:ext>
            </a:extLst>
          </p:cNvPr>
          <p:cNvGrpSpPr/>
          <p:nvPr/>
        </p:nvGrpSpPr>
        <p:grpSpPr>
          <a:xfrm>
            <a:off x="1998105" y="2453080"/>
            <a:ext cx="6952673" cy="1186960"/>
            <a:chOff x="1998105" y="2453080"/>
            <a:chExt cx="6952673" cy="11869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AB5F13-745E-CCF0-E02A-C4D36B26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105" y="2453080"/>
              <a:ext cx="6952673" cy="118696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D6B34B-1429-3826-56B4-14EEAA5077F7}"/>
                </a:ext>
              </a:extLst>
            </p:cNvPr>
            <p:cNvSpPr/>
            <p:nvPr/>
          </p:nvSpPr>
          <p:spPr>
            <a:xfrm>
              <a:off x="3258612" y="2932700"/>
              <a:ext cx="234383" cy="445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911C11-7A18-DA88-F6D9-5395205FD5F4}"/>
                </a:ext>
              </a:extLst>
            </p:cNvPr>
            <p:cNvSpPr/>
            <p:nvPr/>
          </p:nvSpPr>
          <p:spPr>
            <a:xfrm>
              <a:off x="3645395" y="2941045"/>
              <a:ext cx="234383" cy="445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1D1EAA-20B0-D678-AB45-2C7533257E34}"/>
                </a:ext>
              </a:extLst>
            </p:cNvPr>
            <p:cNvSpPr/>
            <p:nvPr/>
          </p:nvSpPr>
          <p:spPr>
            <a:xfrm>
              <a:off x="5794111" y="2896875"/>
              <a:ext cx="234383" cy="445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E585D0-8E83-338F-6EC3-B9BE7519EE52}"/>
                </a:ext>
              </a:extLst>
            </p:cNvPr>
            <p:cNvSpPr/>
            <p:nvPr/>
          </p:nvSpPr>
          <p:spPr>
            <a:xfrm>
              <a:off x="7810555" y="3137095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C495FD-6980-B135-D388-74F01ABA35A5}"/>
                </a:ext>
              </a:extLst>
            </p:cNvPr>
            <p:cNvSpPr/>
            <p:nvPr/>
          </p:nvSpPr>
          <p:spPr>
            <a:xfrm>
              <a:off x="8259208" y="2771954"/>
              <a:ext cx="234383" cy="347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7BB3C49-515C-1F27-4B0C-F62BEF72BE4A}"/>
                </a:ext>
              </a:extLst>
            </p:cNvPr>
            <p:cNvSpPr/>
            <p:nvPr/>
          </p:nvSpPr>
          <p:spPr>
            <a:xfrm>
              <a:off x="6461335" y="3163792"/>
              <a:ext cx="234383" cy="265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5D906C4-8425-7727-453D-64C35A11CE6E}"/>
                </a:ext>
              </a:extLst>
            </p:cNvPr>
            <p:cNvSpPr/>
            <p:nvPr/>
          </p:nvSpPr>
          <p:spPr>
            <a:xfrm>
              <a:off x="8630164" y="272179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BB00D76-77B3-2366-D98B-4DCD0792517E}"/>
                </a:ext>
              </a:extLst>
            </p:cNvPr>
            <p:cNvSpPr/>
            <p:nvPr/>
          </p:nvSpPr>
          <p:spPr>
            <a:xfrm>
              <a:off x="4974155" y="2469588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B509DF-6828-820A-38EE-F6DA3A118EB3}"/>
              </a:ext>
            </a:extLst>
          </p:cNvPr>
          <p:cNvGrpSpPr/>
          <p:nvPr/>
        </p:nvGrpSpPr>
        <p:grpSpPr>
          <a:xfrm>
            <a:off x="8976901" y="2093904"/>
            <a:ext cx="2892724" cy="1451679"/>
            <a:chOff x="7977594" y="3585654"/>
            <a:chExt cx="2892724" cy="145167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FEBC441-286F-81AD-4483-30C109496EB2}"/>
                </a:ext>
              </a:extLst>
            </p:cNvPr>
            <p:cNvSpPr txBox="1"/>
            <p:nvPr/>
          </p:nvSpPr>
          <p:spPr>
            <a:xfrm>
              <a:off x="7977594" y="3585654"/>
              <a:ext cx="2892724" cy="1451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Coefficients A, B, C, m, n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Reference strain rate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8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Reference temperature T</a:t>
              </a:r>
              <a:r>
                <a:rPr lang="en-US" altLang="zh-CN" sz="1800" baseline="-250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0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8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Melting temperature T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m</a:t>
              </a:r>
              <a:endParaRPr lang="en-US" altLang="zh-CN" sz="1800" baseline="-2500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819D27CC-78E9-8A21-24DC-16C521B488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9852677"/>
                </p:ext>
              </p:extLst>
            </p:nvPr>
          </p:nvGraphicFramePr>
          <p:xfrm>
            <a:off x="10377872" y="3976837"/>
            <a:ext cx="273844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1373" imgH="228608" progId="Equation.DSMT4">
                    <p:embed/>
                  </p:oleObj>
                </mc:Choice>
                <mc:Fallback>
                  <p:oleObj name="Equation" r:id="rId4" imgW="171373" imgH="228608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377872" y="3976837"/>
                          <a:ext cx="273844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87465D0-EC6F-3936-C169-2CDCFE847802}"/>
              </a:ext>
            </a:extLst>
          </p:cNvPr>
          <p:cNvSpPr txBox="1"/>
          <p:nvPr/>
        </p:nvSpPr>
        <p:spPr>
          <a:xfrm>
            <a:off x="1272799" y="3817114"/>
            <a:ext cx="8403284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Material separation (chip formation)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Johnson-Cook damage model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320E8C6-97E9-B535-BA21-57BE28A27823}"/>
              </a:ext>
            </a:extLst>
          </p:cNvPr>
          <p:cNvGrpSpPr/>
          <p:nvPr/>
        </p:nvGrpSpPr>
        <p:grpSpPr>
          <a:xfrm>
            <a:off x="2148908" y="4425418"/>
            <a:ext cx="6092984" cy="1147386"/>
            <a:chOff x="2148908" y="4425418"/>
            <a:chExt cx="6092984" cy="114738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A50F333-3E9F-EB81-F244-BB1BBC55E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8908" y="4425418"/>
              <a:ext cx="6092984" cy="757375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009800C-9002-A591-73DC-B5C18A32DFC6}"/>
                </a:ext>
              </a:extLst>
            </p:cNvPr>
            <p:cNvSpPr txBox="1"/>
            <p:nvPr/>
          </p:nvSpPr>
          <p:spPr>
            <a:xfrm>
              <a:off x="2299967" y="5201456"/>
              <a:ext cx="29387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Stress triaxiality on fracture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7D15026-5772-70B1-87FD-4EACDC1CAD88}"/>
                </a:ext>
              </a:extLst>
            </p:cNvPr>
            <p:cNvSpPr txBox="1"/>
            <p:nvPr/>
          </p:nvSpPr>
          <p:spPr>
            <a:xfrm>
              <a:off x="5046453" y="5203472"/>
              <a:ext cx="13198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Strain rate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ED0945A-9467-00E1-185E-2D0397DE4514}"/>
                </a:ext>
              </a:extLst>
            </p:cNvPr>
            <p:cNvSpPr txBox="1"/>
            <p:nvPr/>
          </p:nvSpPr>
          <p:spPr>
            <a:xfrm>
              <a:off x="6673488" y="5203472"/>
              <a:ext cx="1474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Temperature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E1BF8ED-3837-633E-EDB5-1524D069E38C}"/>
                </a:ext>
              </a:extLst>
            </p:cNvPr>
            <p:cNvSpPr/>
            <p:nvPr/>
          </p:nvSpPr>
          <p:spPr>
            <a:xfrm>
              <a:off x="2757083" y="4666891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203DEA2-81FA-CB93-DB2A-579654B81C32}"/>
                </a:ext>
              </a:extLst>
            </p:cNvPr>
            <p:cNvSpPr/>
            <p:nvPr/>
          </p:nvSpPr>
          <p:spPr>
            <a:xfrm>
              <a:off x="3145355" y="464413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9761275-3C86-ACFE-2E7B-756F09525D7D}"/>
                </a:ext>
              </a:extLst>
            </p:cNvPr>
            <p:cNvSpPr/>
            <p:nvPr/>
          </p:nvSpPr>
          <p:spPr>
            <a:xfrm>
              <a:off x="3970511" y="464413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C31B90D-A56C-516F-0DAB-DD66D4355DBF}"/>
                </a:ext>
              </a:extLst>
            </p:cNvPr>
            <p:cNvSpPr/>
            <p:nvPr/>
          </p:nvSpPr>
          <p:spPr>
            <a:xfrm>
              <a:off x="5273411" y="4644137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AFFA0FE-B822-5E64-6FDB-BB62C429B4BB}"/>
                </a:ext>
              </a:extLst>
            </p:cNvPr>
            <p:cNvSpPr/>
            <p:nvPr/>
          </p:nvSpPr>
          <p:spPr>
            <a:xfrm>
              <a:off x="6802160" y="4666891"/>
              <a:ext cx="264543" cy="350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28FCE11-B65A-B976-61BB-F7D30D0FD98C}"/>
              </a:ext>
            </a:extLst>
          </p:cNvPr>
          <p:cNvGrpSpPr/>
          <p:nvPr/>
        </p:nvGrpSpPr>
        <p:grpSpPr>
          <a:xfrm>
            <a:off x="8648344" y="4204319"/>
            <a:ext cx="3389859" cy="1797928"/>
            <a:chOff x="8630164" y="4375937"/>
            <a:chExt cx="3389859" cy="179792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2CBC562-C1DD-3C7C-9AA9-B1828FFDFBAE}"/>
                </a:ext>
              </a:extLst>
            </p:cNvPr>
            <p:cNvSpPr txBox="1"/>
            <p:nvPr/>
          </p:nvSpPr>
          <p:spPr>
            <a:xfrm>
              <a:off x="8630164" y="4375937"/>
              <a:ext cx="3389859" cy="1797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Material dependent parameters d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1</a:t>
              </a: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, d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2</a:t>
              </a: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, d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3</a:t>
              </a: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, d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4</a:t>
              </a: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, d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5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8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Reference temperature T</a:t>
              </a:r>
              <a:r>
                <a:rPr lang="en-US" altLang="zh-CN" sz="1800" baseline="-250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0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8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Melting temperature T</a:t>
              </a:r>
              <a:r>
                <a:rPr lang="en-US" altLang="zh-CN" baseline="-2500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m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Reference strain rate</a:t>
              </a:r>
            </a:p>
          </p:txBody>
        </p:sp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ACFAC0E6-C502-0224-290E-CB4DB878CA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2368388"/>
                </p:ext>
              </p:extLst>
            </p:nvPr>
          </p:nvGraphicFramePr>
          <p:xfrm>
            <a:off x="11306266" y="5795139"/>
            <a:ext cx="274637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74340" imgH="364333" progId="Equation.DSMT4">
                    <p:embed/>
                  </p:oleObj>
                </mc:Choice>
                <mc:Fallback>
                  <p:oleObj name="Equation" r:id="rId7" imgW="274340" imgH="364333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306266" y="5795139"/>
                          <a:ext cx="274637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标题 1">
            <a:extLst>
              <a:ext uri="{FF2B5EF4-FFF2-40B4-BE49-F238E27FC236}">
                <a16:creationId xmlns:a16="http://schemas.microsoft.com/office/drawing/2014/main" id="{756B0429-D402-B398-FCFF-1A1CF2FC6564}"/>
              </a:ext>
            </a:extLst>
          </p:cNvPr>
          <p:cNvSpPr txBox="1">
            <a:spLocks/>
          </p:cNvSpPr>
          <p:nvPr/>
        </p:nvSpPr>
        <p:spPr>
          <a:xfrm>
            <a:off x="462932" y="191044"/>
            <a:ext cx="405731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Physics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B3E6781-51DF-B9A6-B706-6445077353C6}"/>
              </a:ext>
            </a:extLst>
          </p:cNvPr>
          <p:cNvSpPr txBox="1"/>
          <p:nvPr/>
        </p:nvSpPr>
        <p:spPr>
          <a:xfrm>
            <a:off x="215660" y="6002247"/>
            <a:ext cx="11760679" cy="589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>
              <a:lnSpc>
                <a:spcPts val="2000"/>
              </a:lnSpc>
            </a:pPr>
            <a:r>
              <a:rPr lang="en-US" altLang="zh-CN" sz="16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[2]	Bedzra R. Finite element simulation of two dimensional orthogonal cutting process and comparison with experiments[D]. GER: RWTH Aachen University, 2013.</a:t>
            </a:r>
            <a:endParaRPr lang="zh-CN" altLang="zh-CN" sz="1600">
              <a:effectLst/>
              <a:latin typeface="Times New Roman" panose="02020603050405020304" pitchFamily="18" charset="0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237EDF3-E10E-55B3-D458-082F4005494D}"/>
              </a:ext>
            </a:extLst>
          </p:cNvPr>
          <p:cNvSpPr txBox="1"/>
          <p:nvPr/>
        </p:nvSpPr>
        <p:spPr>
          <a:xfrm>
            <a:off x="623480" y="1041916"/>
            <a:ext cx="5225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Thermomechanical coupling modeling</a:t>
            </a:r>
            <a:r>
              <a:rPr lang="en-US" altLang="zh-CN" sz="1600" baseline="3000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en-US" altLang="zh-CN" sz="24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3173AC2-B090-9B5E-5738-75EB74438680}"/>
              </a:ext>
            </a:extLst>
          </p:cNvPr>
          <p:cNvGrpSpPr/>
          <p:nvPr/>
        </p:nvGrpSpPr>
        <p:grpSpPr>
          <a:xfrm>
            <a:off x="5537263" y="165112"/>
            <a:ext cx="4983339" cy="1015663"/>
            <a:chOff x="5438752" y="431395"/>
            <a:chExt cx="4983339" cy="101566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E573037-397C-E9B0-9CF0-36623C8B6A43}"/>
                </a:ext>
              </a:extLst>
            </p:cNvPr>
            <p:cNvSpPr txBox="1"/>
            <p:nvPr/>
          </p:nvSpPr>
          <p:spPr>
            <a:xfrm>
              <a:off x="5438752" y="431395"/>
              <a:ext cx="160882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1.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Workpiece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2.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Tool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3.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Contact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3F0C237-7EC4-2055-4CC4-936A8E3819C6}"/>
                </a:ext>
              </a:extLst>
            </p:cNvPr>
            <p:cNvSpPr txBox="1"/>
            <p:nvPr/>
          </p:nvSpPr>
          <p:spPr>
            <a:xfrm>
              <a:off x="6929537" y="705240"/>
              <a:ext cx="349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thermal and mechanical model 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27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3708584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EEF556-D07A-7571-B50C-90ED264A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958A87-9874-404E-67E4-322140E1758D}"/>
              </a:ext>
            </a:extLst>
          </p:cNvPr>
          <p:cNvSpPr txBox="1"/>
          <p:nvPr/>
        </p:nvSpPr>
        <p:spPr>
          <a:xfrm>
            <a:off x="841358" y="1526947"/>
            <a:ext cx="6700109" cy="121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2 Tool mechanical and thermal model: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  Elastic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Hooke’s law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  Thermal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The first law of thermodynamics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0E8062-0ED7-9D77-38EF-DADB422D9E93}"/>
              </a:ext>
            </a:extLst>
          </p:cNvPr>
          <p:cNvSpPr txBox="1"/>
          <p:nvPr/>
        </p:nvSpPr>
        <p:spPr>
          <a:xfrm>
            <a:off x="841357" y="3180344"/>
            <a:ext cx="6700109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3.1 Contact mechanical model: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 Coulomb’s friction law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BEF108-CA3E-AB22-2E7F-4FDD10CBEEE3}"/>
              </a:ext>
            </a:extLst>
          </p:cNvPr>
          <p:cNvGrpSpPr/>
          <p:nvPr/>
        </p:nvGrpSpPr>
        <p:grpSpPr>
          <a:xfrm>
            <a:off x="5330229" y="168415"/>
            <a:ext cx="4983339" cy="1015663"/>
            <a:chOff x="5438752" y="431395"/>
            <a:chExt cx="4983339" cy="101566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6C3F1C3-09D4-FEFF-B814-BBEDE14EA366}"/>
                </a:ext>
              </a:extLst>
            </p:cNvPr>
            <p:cNvSpPr txBox="1"/>
            <p:nvPr/>
          </p:nvSpPr>
          <p:spPr>
            <a:xfrm>
              <a:off x="5438752" y="431395"/>
              <a:ext cx="160882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1.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Workpiece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2.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Tool</a:t>
              </a:r>
            </a:p>
            <a:p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3.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Contact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E0FF1A2-FE02-07DB-9D08-823638946000}"/>
                </a:ext>
              </a:extLst>
            </p:cNvPr>
            <p:cNvSpPr txBox="1"/>
            <p:nvPr/>
          </p:nvSpPr>
          <p:spPr>
            <a:xfrm>
              <a:off x="6929537" y="705240"/>
              <a:ext cx="349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thermal and mechanical model 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2761974-BC59-C390-0884-318F9B16DF2D}"/>
              </a:ext>
            </a:extLst>
          </p:cNvPr>
          <p:cNvGrpSpPr/>
          <p:nvPr/>
        </p:nvGrpSpPr>
        <p:grpSpPr>
          <a:xfrm>
            <a:off x="3889998" y="3628928"/>
            <a:ext cx="1119705" cy="544923"/>
            <a:chOff x="4235054" y="3791837"/>
            <a:chExt cx="1119705" cy="54492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98152FF-6845-BD38-8CEE-2AAFAF79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5054" y="3791837"/>
              <a:ext cx="1119705" cy="54492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B4A181B-0518-F7A3-4F58-AD5F843FE4B7}"/>
                </a:ext>
              </a:extLst>
            </p:cNvPr>
            <p:cNvSpPr/>
            <p:nvPr/>
          </p:nvSpPr>
          <p:spPr>
            <a:xfrm>
              <a:off x="4892808" y="3881162"/>
              <a:ext cx="204030" cy="3662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3099AFD-960B-A076-B0E2-6058DD625708}"/>
              </a:ext>
            </a:extLst>
          </p:cNvPr>
          <p:cNvSpPr txBox="1"/>
          <p:nvPr/>
        </p:nvSpPr>
        <p:spPr>
          <a:xfrm>
            <a:off x="8147085" y="3718253"/>
            <a:ext cx="3389859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Friction coefficient μ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5D10A-AFB6-3632-51DF-95162E9B3D03}"/>
              </a:ext>
            </a:extLst>
          </p:cNvPr>
          <p:cNvSpPr txBox="1"/>
          <p:nvPr/>
        </p:nvSpPr>
        <p:spPr>
          <a:xfrm>
            <a:off x="884999" y="4199813"/>
            <a:ext cx="9880767" cy="160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3.2 Contact thermal model: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	Contact between tool and chip is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thermally perfect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are assumed to be at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temperature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(20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               Heat loss due to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convection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to surroundings is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taken into account</a:t>
            </a: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D5AEFD6B-A5BF-6948-19F2-3130638CE0DA}"/>
              </a:ext>
            </a:extLst>
          </p:cNvPr>
          <p:cNvSpPr txBox="1">
            <a:spLocks/>
          </p:cNvSpPr>
          <p:nvPr/>
        </p:nvSpPr>
        <p:spPr>
          <a:xfrm>
            <a:off x="462932" y="191044"/>
            <a:ext cx="405731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Physics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AD29492-36EC-60FD-057E-23AAFB3BAD93}"/>
              </a:ext>
            </a:extLst>
          </p:cNvPr>
          <p:cNvSpPr txBox="1"/>
          <p:nvPr/>
        </p:nvSpPr>
        <p:spPr>
          <a:xfrm>
            <a:off x="623480" y="1041916"/>
            <a:ext cx="5225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Thermomechanical coupling modeling</a:t>
            </a:r>
            <a:r>
              <a:rPr lang="en-US" altLang="zh-CN" sz="1600" baseline="3000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en-US" altLang="zh-CN" sz="24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2200" b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825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7AA7319D-1882-4A53-A0FD-89D32AD7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17" y="1600639"/>
            <a:ext cx="1992674" cy="315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1200" cap="none" spc="0" normalizeH="0" baseline="0" noProof="0">
                <a:ln>
                  <a:noFill/>
                </a:ln>
                <a:solidFill>
                  <a:srgbClr val="409AD8"/>
                </a:solidFill>
                <a:effectLst>
                  <a:outerShdw blurRad="330200" dist="38100" dir="2700000" algn="tl" rotWithShape="0">
                    <a:prstClr val="black">
                      <a:alpha val="1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思源宋体 CN" panose="02020700000000000000" pitchFamily="18" charset="-122"/>
                <a:cs typeface="Arial" panose="020B0604020202020204" pitchFamily="34" charset="0"/>
                <a:sym typeface="+mn-lt"/>
              </a:rPr>
              <a:t>2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effectLst>
                <a:outerShdw blurRad="330200" dist="38100" dir="2700000" algn="tl" rotWithShape="0">
                  <a:prstClr val="black">
                    <a:alpha val="16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思源宋体 CN" panose="02020700000000000000" pitchFamily="18" charset="-122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6BCB0012-7F7C-45AA-90A5-ACC595BF6EC1}"/>
              </a:ext>
            </a:extLst>
          </p:cNvPr>
          <p:cNvCxnSpPr>
            <a:cxnSpLocks/>
          </p:cNvCxnSpPr>
          <p:nvPr/>
        </p:nvCxnSpPr>
        <p:spPr>
          <a:xfrm>
            <a:off x="5128392" y="3737480"/>
            <a:ext cx="443376" cy="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386C4-4631-498B-A595-C007D0682BCE}"/>
              </a:ext>
            </a:extLst>
          </p:cNvPr>
          <p:cNvSpPr txBox="1"/>
          <p:nvPr/>
        </p:nvSpPr>
        <p:spPr>
          <a:xfrm>
            <a:off x="5008703" y="2854828"/>
            <a:ext cx="686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300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Properties</a:t>
            </a:r>
            <a:endParaRPr lang="zh-CN" altLang="en-US" sz="3600" b="1" spc="300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TextBox 6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>
            <a:extLst>
              <a:ext uri="{FF2B5EF4-FFF2-40B4-BE49-F238E27FC236}">
                <a16:creationId xmlns:a16="http://schemas.microsoft.com/office/drawing/2014/main" id="{0491F651-3EFA-4EF4-B776-5D51814B3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03" y="2497184"/>
            <a:ext cx="17924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09AD8"/>
                </a:solidFill>
                <a:uLnTx/>
                <a:uFillTx/>
                <a:latin typeface="Arial" charset="0"/>
                <a:ea typeface="Arial" charset="0"/>
                <a:cs typeface="Arial" charset="0"/>
                <a:sym typeface="+mn-lt"/>
              </a:rPr>
              <a:t>Part </a:t>
            </a:r>
            <a:r>
              <a:rPr lang="en-US" altLang="zh-CN" sz="2000">
                <a:solidFill>
                  <a:srgbClr val="409AD8"/>
                </a:solidFill>
                <a:latin typeface="Arial" charset="0"/>
                <a:ea typeface="Arial" charset="0"/>
                <a:cs typeface="Arial" charset="0"/>
                <a:sym typeface="+mn-lt"/>
              </a:rPr>
              <a:t>two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9AD8"/>
              </a:solidFill>
              <a:uLnTx/>
              <a:uFillTx/>
              <a:latin typeface="Arial" charset="0"/>
              <a:ea typeface="Arial" charset="0"/>
              <a:cs typeface="Arial" charset="0"/>
              <a:sym typeface="+mn-lt"/>
            </a:endParaRPr>
          </a:p>
        </p:txBody>
      </p:sp>
      <p:cxnSp>
        <p:nvCxnSpPr>
          <p:cNvPr id="8" name="直接连接符 8"/>
          <p:cNvCxnSpPr/>
          <p:nvPr/>
        </p:nvCxnSpPr>
        <p:spPr>
          <a:xfrm>
            <a:off x="4195002" y="1323420"/>
            <a:ext cx="0" cy="3543300"/>
          </a:xfrm>
          <a:prstGeom prst="line">
            <a:avLst/>
          </a:prstGeom>
          <a:ln w="12700">
            <a:solidFill>
              <a:srgbClr val="8DC3E8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06991-DD3D-16A1-3978-776A088A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830" y="-17236"/>
            <a:ext cx="2743200" cy="365125"/>
          </a:xfrm>
        </p:spPr>
        <p:txBody>
          <a:bodyPr/>
          <a:lstStyle/>
          <a:p>
            <a:fld id="{E5D70216-F271-254B-B729-F94C5AF07BCD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6B5D-5AEB-6455-9123-FA826FD0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9" y="4147125"/>
            <a:ext cx="12189276" cy="33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4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E9F667-F1C0-AABC-5AED-53702BB0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32" y="191044"/>
            <a:ext cx="4166577" cy="587375"/>
          </a:xfrm>
        </p:spPr>
        <p:txBody>
          <a:bodyPr>
            <a:normAutofit/>
          </a:bodyPr>
          <a:lstStyle/>
          <a:p>
            <a:r>
              <a:rPr lang="en-US" altLang="zh-CN" sz="3000" b="1">
                <a:solidFill>
                  <a:srgbClr val="409AD8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Worpiece properties</a:t>
            </a:r>
            <a:endParaRPr lang="zh-CN" altLang="en-US" sz="3000" b="1" dirty="0">
              <a:solidFill>
                <a:srgbClr val="409AD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接连接符 44">
            <a:extLst>
              <a:ext uri="{FF2B5EF4-FFF2-40B4-BE49-F238E27FC236}">
                <a16:creationId xmlns:a16="http://schemas.microsoft.com/office/drawing/2014/main" id="{59F83FDC-CE66-64F9-A6B7-05871C4A27CD}"/>
              </a:ext>
            </a:extLst>
          </p:cNvPr>
          <p:cNvCxnSpPr>
            <a:cxnSpLocks/>
          </p:cNvCxnSpPr>
          <p:nvPr/>
        </p:nvCxnSpPr>
        <p:spPr>
          <a:xfrm flipV="1">
            <a:off x="526470" y="855753"/>
            <a:ext cx="1660503" cy="700"/>
          </a:xfrm>
          <a:prstGeom prst="line">
            <a:avLst/>
          </a:prstGeom>
          <a:ln w="38100">
            <a:solidFill>
              <a:srgbClr val="40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CEE4A-25DB-BF3E-501C-7811AF5C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16-F271-254B-B729-F94C5AF07BCD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208E00-6F0D-B36D-7332-DEECF06BB849}"/>
              </a:ext>
            </a:extLst>
          </p:cNvPr>
          <p:cNvSpPr txBox="1"/>
          <p:nvPr/>
        </p:nvSpPr>
        <p:spPr>
          <a:xfrm>
            <a:off x="462932" y="1092924"/>
            <a:ext cx="2856782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1.1 Workpiece dimension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7512187-CC90-6B76-9824-45BBC5851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8963" b="20259"/>
          <a:stretch/>
        </p:blipFill>
        <p:spPr>
          <a:xfrm>
            <a:off x="1265208" y="1651934"/>
            <a:ext cx="3659792" cy="8094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0862AFA-B378-A0C5-CCC5-FE439055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0" y="3232019"/>
            <a:ext cx="6219507" cy="10368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1276DFE-D3A2-E396-ADB7-CFD569183B83}"/>
              </a:ext>
            </a:extLst>
          </p:cNvPr>
          <p:cNvSpPr txBox="1"/>
          <p:nvPr/>
        </p:nvSpPr>
        <p:spPr>
          <a:xfrm>
            <a:off x="462932" y="2658960"/>
            <a:ext cx="4462068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1.2 Workpiece thermal properties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8D00D75-A39D-A685-B1B6-DD9AA35B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09" y="4268894"/>
            <a:ext cx="6168727" cy="103595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4914F9-FC93-A8E0-B628-9C04A8283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10" y="5243540"/>
            <a:ext cx="5629656" cy="14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31306</TotalTime>
  <Words>912</Words>
  <Application>Microsoft Office PowerPoint</Application>
  <PresentationFormat>宽屏</PresentationFormat>
  <Paragraphs>195</Paragraphs>
  <Slides>20</Slides>
  <Notes>14</Notes>
  <HiddenSlides>0</HiddenSlides>
  <MMClips>3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</vt:lpstr>
      <vt:lpstr>DengXian Light</vt:lpstr>
      <vt:lpstr>Microsoft YaHei</vt:lpstr>
      <vt:lpstr>Microsoft YaHei</vt:lpstr>
      <vt:lpstr>Arial</vt:lpstr>
      <vt:lpstr>Calibri</vt:lpstr>
      <vt:lpstr>Times New Roman</vt:lpstr>
      <vt:lpstr>Office 主题</vt:lpstr>
      <vt:lpstr>Equation</vt:lpstr>
      <vt:lpstr>PowerPoint 演示文稿</vt:lpstr>
      <vt:lpstr>PowerPoint 演示文稿</vt:lpstr>
      <vt:lpstr>PowerPoint 演示文稿</vt:lpstr>
      <vt:lpstr>Background</vt:lpstr>
      <vt:lpstr>Physics</vt:lpstr>
      <vt:lpstr>PowerPoint 演示文稿</vt:lpstr>
      <vt:lpstr>PowerPoint 演示文稿</vt:lpstr>
      <vt:lpstr>PowerPoint 演示文稿</vt:lpstr>
      <vt:lpstr>Worpiece properties</vt:lpstr>
      <vt:lpstr>Workpiece properties</vt:lpstr>
      <vt:lpstr>Tool and contact properties</vt:lpstr>
      <vt:lpstr>PowerPoint 演示文稿</vt:lpstr>
      <vt:lpstr>Simulation Result</vt:lpstr>
      <vt:lpstr>Force</vt:lpstr>
      <vt:lpstr>Force</vt:lpstr>
      <vt:lpstr>Temperature</vt:lpstr>
      <vt:lpstr>Temperature</vt:lpstr>
      <vt:lpstr>Chip morphology</vt:lpstr>
      <vt:lpstr>Chip thinkness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朱 镇</cp:lastModifiedBy>
  <cp:revision>332</cp:revision>
  <cp:lastPrinted>2022-02-18T07:08:09Z</cp:lastPrinted>
  <dcterms:created xsi:type="dcterms:W3CDTF">2022-01-26T11:49:52Z</dcterms:created>
  <dcterms:modified xsi:type="dcterms:W3CDTF">2023-01-30T14:01:56Z</dcterms:modified>
</cp:coreProperties>
</file>